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4150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01E6-9B93-47D4-93E9-A08067A08C98}" type="datetimeFigureOut">
              <a:rPr lang="pt-BR" smtClean="0"/>
              <a:pPr/>
              <a:t>21/05/2019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F37B-F6EE-46DE-B8EA-0FAA4476E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01E6-9B93-47D4-93E9-A08067A08C98}" type="datetimeFigureOut">
              <a:rPr lang="pt-BR" smtClean="0"/>
              <a:pPr/>
              <a:t>21/05/2019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F37B-F6EE-46DE-B8EA-0FAA4476E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01E6-9B93-47D4-93E9-A08067A08C98}" type="datetimeFigureOut">
              <a:rPr lang="pt-BR" smtClean="0"/>
              <a:pPr/>
              <a:t>21/05/2019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F37B-F6EE-46DE-B8EA-0FAA4476E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01E6-9B93-47D4-93E9-A08067A08C98}" type="datetimeFigureOut">
              <a:rPr lang="pt-BR" smtClean="0"/>
              <a:pPr/>
              <a:t>21/05/2019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F37B-F6EE-46DE-B8EA-0FAA4476E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01E6-9B93-47D4-93E9-A08067A08C98}" type="datetimeFigureOut">
              <a:rPr lang="pt-BR" smtClean="0"/>
              <a:pPr/>
              <a:t>21/05/2019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F37B-F6EE-46DE-B8EA-0FAA4476E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01E6-9B93-47D4-93E9-A08067A08C98}" type="datetimeFigureOut">
              <a:rPr lang="pt-BR" smtClean="0"/>
              <a:pPr/>
              <a:t>21/05/2019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F37B-F6EE-46DE-B8EA-0FAA4476E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01E6-9B93-47D4-93E9-A08067A08C98}" type="datetimeFigureOut">
              <a:rPr lang="pt-BR" smtClean="0"/>
              <a:pPr/>
              <a:t>21/05/2019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F37B-F6EE-46DE-B8EA-0FAA4476E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01E6-9B93-47D4-93E9-A08067A08C98}" type="datetimeFigureOut">
              <a:rPr lang="pt-BR" smtClean="0"/>
              <a:pPr/>
              <a:t>21/05/2019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F37B-F6EE-46DE-B8EA-0FAA4476E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01E6-9B93-47D4-93E9-A08067A08C98}" type="datetimeFigureOut">
              <a:rPr lang="pt-BR" smtClean="0"/>
              <a:pPr/>
              <a:t>21/05/2019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F37B-F6EE-46DE-B8EA-0FAA4476E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01E6-9B93-47D4-93E9-A08067A08C98}" type="datetimeFigureOut">
              <a:rPr lang="pt-BR" smtClean="0"/>
              <a:pPr/>
              <a:t>21/05/2019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F37B-F6EE-46DE-B8EA-0FAA4476E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01E6-9B93-47D4-93E9-A08067A08C98}" type="datetimeFigureOut">
              <a:rPr lang="pt-BR" smtClean="0"/>
              <a:pPr/>
              <a:t>21/05/2019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F37B-F6EE-46DE-B8EA-0FAA4476E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D01E6-9B93-47D4-93E9-A08067A08C98}" type="datetimeFigureOut">
              <a:rPr lang="pt-BR" smtClean="0"/>
              <a:pPr/>
              <a:t>21/05/2019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EF37B-F6EE-46DE-B8EA-0FAA4476E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INKS_Apresentação Institucional-01.jpg"/>
          <p:cNvPicPr>
            <a:picLocks noChangeAspect="1"/>
          </p:cNvPicPr>
          <p:nvPr/>
        </p:nvPicPr>
        <p:blipFill>
          <a:blip r:embed="rId2" cstate="print"/>
          <a:srcRect l="1459" r="521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NKS_Apresentação Institucional-02.jpg"/>
          <p:cNvPicPr>
            <a:picLocks noChangeAspect="1"/>
          </p:cNvPicPr>
          <p:nvPr/>
        </p:nvPicPr>
        <p:blipFill>
          <a:blip r:embed="rId2" cstate="print"/>
          <a:srcRect l="6670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29684" cy="1012823"/>
          </a:xfrm>
        </p:spPr>
        <p:txBody>
          <a:bodyPr>
            <a:noAutofit/>
          </a:bodyPr>
          <a:lstStyle/>
          <a:p>
            <a:pPr algn="l"/>
            <a:r>
              <a:rPr lang="pt-BR" sz="3000" b="1" dirty="0" smtClean="0">
                <a:solidFill>
                  <a:schemeClr val="accent3">
                    <a:lumMod val="50000"/>
                  </a:schemeClr>
                </a:solidFill>
                <a:latin typeface="Myriad Pro" pitchFamily="34" charset="0"/>
                <a:cs typeface="Myriad Arabic" pitchFamily="50" charset="-78"/>
              </a:rPr>
              <a:t>Atendimento</a:t>
            </a:r>
            <a:br>
              <a:rPr lang="pt-BR" sz="3000" b="1" dirty="0" smtClean="0">
                <a:solidFill>
                  <a:schemeClr val="accent3">
                    <a:lumMod val="50000"/>
                  </a:schemeClr>
                </a:solidFill>
                <a:latin typeface="Myriad Pro" pitchFamily="34" charset="0"/>
                <a:cs typeface="Myriad Arabic" pitchFamily="50" charset="-78"/>
              </a:rPr>
            </a:br>
            <a:r>
              <a:rPr lang="pt-BR" sz="3200" b="1" dirty="0">
                <a:solidFill>
                  <a:schemeClr val="accent3">
                    <a:lumMod val="50000"/>
                  </a:schemeClr>
                </a:solidFill>
                <a:latin typeface="Myriad Pro" pitchFamily="34" charset="0"/>
              </a:rPr>
              <a:t>Quem pode ser atendido</a:t>
            </a: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  <a:latin typeface="Myriad Pro" pitchFamily="34" charset="0"/>
              </a:rPr>
              <a:t>?</a:t>
            </a:r>
            <a:endParaRPr lang="pt-BR" sz="3000" b="1" dirty="0">
              <a:solidFill>
                <a:schemeClr val="accent3">
                  <a:lumMod val="50000"/>
                </a:schemeClr>
              </a:solidFill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2000240"/>
            <a:ext cx="8358246" cy="4071966"/>
          </a:xfrm>
        </p:spPr>
        <p:txBody>
          <a:bodyPr>
            <a:noAutofit/>
          </a:bodyPr>
          <a:lstStyle/>
          <a:p>
            <a:pPr marL="358775" indent="-358775" algn="l"/>
            <a:r>
              <a:rPr lang="pt-BR" sz="1800" b="1" dirty="0">
                <a:latin typeface="Myriad Pro" pitchFamily="34" charset="0"/>
              </a:rPr>
              <a:t>Pessoas que não tenham condições financeiras para pagar um advogado. </a:t>
            </a:r>
          </a:p>
          <a:p>
            <a:pPr marL="358775" indent="-358775" algn="l"/>
            <a:r>
              <a:rPr lang="pt-BR" sz="1800" b="1" dirty="0">
                <a:latin typeface="Myriad Pro" pitchFamily="34" charset="0"/>
              </a:rPr>
              <a:t>A Defensoria Pública promove assistência jurídica a todos que comprovem:</a:t>
            </a:r>
          </a:p>
          <a:p>
            <a:pPr marL="358775" indent="-358775" algn="l"/>
            <a:r>
              <a:rPr lang="pt-BR" sz="1600" dirty="0" smtClean="0">
                <a:latin typeface="Myriad Pro" pitchFamily="34" charset="0"/>
              </a:rPr>
              <a:t>•	Renda </a:t>
            </a:r>
            <a:r>
              <a:rPr lang="pt-BR" sz="1600" dirty="0">
                <a:latin typeface="Myriad Pro" pitchFamily="34" charset="0"/>
              </a:rPr>
              <a:t>mensal individual de até 03 salários mínimos, ou renda mensal familiar que não ultrapasse 05 salários mínimos;</a:t>
            </a:r>
          </a:p>
          <a:p>
            <a:pPr marL="358775" indent="-358775" algn="l"/>
            <a:r>
              <a:rPr lang="pt-BR" sz="1600" dirty="0">
                <a:latin typeface="Myriad Pro" pitchFamily="34" charset="0"/>
              </a:rPr>
              <a:t>•	Que não seja proprietário, titular de aquisição, herdeiro, ou legatário de bens móveis, imóveis ou direitos, cujos valores ultrapassem a quantia de 200 salários mínimos; </a:t>
            </a:r>
          </a:p>
          <a:p>
            <a:pPr marL="358775" indent="-358775" algn="l"/>
            <a:r>
              <a:rPr lang="pt-BR" sz="1600" dirty="0">
                <a:latin typeface="Myriad Pro" pitchFamily="34" charset="0"/>
              </a:rPr>
              <a:t>•	Que não possua investimentos financeiros em aplicações superiores a 20 salários mínimos.</a:t>
            </a:r>
          </a:p>
          <a:p>
            <a:pPr marL="358775" indent="-358775" algn="l"/>
            <a:r>
              <a:rPr lang="pt-BR" sz="1200" b="1" dirty="0">
                <a:latin typeface="Myriad Pro" pitchFamily="34" charset="0"/>
              </a:rPr>
              <a:t> </a:t>
            </a:r>
            <a:r>
              <a:rPr lang="pt-BR" sz="1200" b="1" dirty="0" smtClean="0">
                <a:latin typeface="Myriad Pro" pitchFamily="34" charset="0"/>
              </a:rPr>
              <a:t>	</a:t>
            </a:r>
            <a:r>
              <a:rPr lang="pt-BR" sz="1200" b="1" i="1" dirty="0" err="1" smtClean="0">
                <a:latin typeface="Myriad Pro" pitchFamily="34" charset="0"/>
              </a:rPr>
              <a:t>Resolução-CSDP</a:t>
            </a:r>
            <a:r>
              <a:rPr lang="pt-BR" sz="1200" b="1" i="1" dirty="0" smtClean="0">
                <a:latin typeface="Myriad Pro" pitchFamily="34" charset="0"/>
              </a:rPr>
              <a:t> </a:t>
            </a:r>
            <a:r>
              <a:rPr lang="pt-BR" sz="1200" b="1" i="1" dirty="0">
                <a:latin typeface="Myriad Pro" pitchFamily="34" charset="0"/>
              </a:rPr>
              <a:t>nº 104, de 06 de dezembro de 2013.</a:t>
            </a:r>
            <a:endParaRPr lang="pt-BR" sz="1200" b="1" dirty="0">
              <a:latin typeface="Myriad Pro" pitchFamily="34" charset="0"/>
            </a:endParaRPr>
          </a:p>
          <a:p>
            <a:pPr marL="358775" indent="-358775" algn="l"/>
            <a:r>
              <a:rPr lang="pt-BR" sz="1800" dirty="0">
                <a:latin typeface="Myriad Pro" pitchFamily="34" charset="0"/>
              </a:rPr>
              <a:t> </a:t>
            </a:r>
            <a:endParaRPr lang="pt-BR" sz="1800" dirty="0" smtClean="0">
              <a:latin typeface="Myriad Pro" pitchFamily="34" charset="0"/>
            </a:endParaRPr>
          </a:p>
          <a:p>
            <a:pPr marL="358775" indent="-358775"/>
            <a:r>
              <a:rPr lang="pt-BR" sz="1800" dirty="0" smtClean="0">
                <a:latin typeface="Myriad Pro" pitchFamily="34" charset="0"/>
              </a:rPr>
              <a:t>Para </a:t>
            </a:r>
            <a:r>
              <a:rPr lang="pt-BR" sz="1800" dirty="0">
                <a:latin typeface="Myriad Pro" pitchFamily="34" charset="0"/>
              </a:rPr>
              <a:t>saber qual é a Unidade da Defensoria mais próxima e que poderá atender o seu caso acesse </a:t>
            </a:r>
            <a:r>
              <a:rPr lang="pt-B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http://www.defensoria.to.def.br/contatos</a:t>
            </a:r>
            <a:endParaRPr lang="pt-BR" sz="22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INKS_Apresentação Institucional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KS_Apresentação Institucional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KS_Apresentação Institucional-02.jpg"/>
          <p:cNvPicPr>
            <a:picLocks noChangeAspect="1"/>
          </p:cNvPicPr>
          <p:nvPr/>
        </p:nvPicPr>
        <p:blipFill>
          <a:blip r:embed="rId2" cstate="print"/>
          <a:srcRect l="6670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29684" cy="1012823"/>
          </a:xfrm>
        </p:spPr>
        <p:txBody>
          <a:bodyPr>
            <a:noAutofit/>
          </a:bodyPr>
          <a:lstStyle/>
          <a:p>
            <a:pPr algn="l"/>
            <a:r>
              <a:rPr lang="pt-BR" sz="3000" b="1" dirty="0" smtClean="0">
                <a:solidFill>
                  <a:srgbClr val="415028"/>
                </a:solidFill>
                <a:latin typeface="Myriad Pro" pitchFamily="34" charset="0"/>
                <a:cs typeface="Myriad Arabic" pitchFamily="50" charset="-78"/>
              </a:rPr>
              <a:t>Defensoria Pública do Estado do Tocantins </a:t>
            </a:r>
            <a:br>
              <a:rPr lang="pt-BR" sz="3000" b="1" dirty="0" smtClean="0">
                <a:solidFill>
                  <a:srgbClr val="415028"/>
                </a:solidFill>
                <a:latin typeface="Myriad Pro" pitchFamily="34" charset="0"/>
                <a:cs typeface="Myriad Arabic" pitchFamily="50" charset="-78"/>
              </a:rPr>
            </a:br>
            <a:r>
              <a:rPr lang="pt-BR" sz="3000" b="1" dirty="0" smtClean="0">
                <a:solidFill>
                  <a:srgbClr val="415028"/>
                </a:solidFill>
                <a:latin typeface="Myriad Pro" pitchFamily="34" charset="0"/>
                <a:cs typeface="Myriad Arabic" pitchFamily="50" charset="-78"/>
              </a:rPr>
              <a:t>Um Direito seu</a:t>
            </a:r>
            <a:endParaRPr lang="pt-BR" sz="3000" b="1" dirty="0">
              <a:solidFill>
                <a:srgbClr val="415028"/>
              </a:solidFill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2214554"/>
            <a:ext cx="8358246" cy="3424246"/>
          </a:xfrm>
        </p:spPr>
        <p:txBody>
          <a:bodyPr>
            <a:normAutofit/>
          </a:bodyPr>
          <a:lstStyle/>
          <a:p>
            <a:pPr algn="l"/>
            <a:r>
              <a:rPr lang="pt-BR" sz="2400" dirty="0">
                <a:latin typeface="Myriad Pro" pitchFamily="34" charset="0"/>
              </a:rPr>
              <a:t>A Defensoria Pública promove a orientação e assistência jurídica </a:t>
            </a:r>
            <a:r>
              <a:rPr lang="pt-BR" sz="2400" b="1" dirty="0">
                <a:latin typeface="Myriad Pro" pitchFamily="34" charset="0"/>
              </a:rPr>
              <a:t>gratuita</a:t>
            </a:r>
            <a:r>
              <a:rPr lang="pt-BR" sz="2400" dirty="0">
                <a:latin typeface="Myriad Pro" pitchFamily="34" charset="0"/>
              </a:rPr>
              <a:t>, nas diversas áreas do Direito, para as pessoas que não possuem condições financeiras para pagar os honorários advocatícios e custas judiciais, sem prejuízo do sustento próprio e de sua família. </a:t>
            </a:r>
            <a:endParaRPr lang="pt-BR" sz="2400" b="1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NKS_Apresentação Institucional-02.jpg"/>
          <p:cNvPicPr>
            <a:picLocks noChangeAspect="1"/>
          </p:cNvPicPr>
          <p:nvPr/>
        </p:nvPicPr>
        <p:blipFill>
          <a:blip r:embed="rId2" cstate="print"/>
          <a:srcRect l="6670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29684" cy="1012823"/>
          </a:xfrm>
        </p:spPr>
        <p:txBody>
          <a:bodyPr>
            <a:noAutofit/>
          </a:bodyPr>
          <a:lstStyle/>
          <a:p>
            <a:pPr algn="l"/>
            <a:r>
              <a:rPr lang="pt-BR" sz="3000" b="1" dirty="0" smtClean="0">
                <a:solidFill>
                  <a:srgbClr val="415028"/>
                </a:solidFill>
                <a:latin typeface="Myriad Pro" pitchFamily="34" charset="0"/>
                <a:cs typeface="Myriad Arabic" pitchFamily="50" charset="-78"/>
              </a:rPr>
              <a:t>Instituição</a:t>
            </a:r>
            <a:endParaRPr lang="pt-BR" sz="3000" b="1" dirty="0">
              <a:solidFill>
                <a:srgbClr val="415028"/>
              </a:solidFill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358246" cy="342424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200" b="1" dirty="0" smtClean="0">
                <a:latin typeface="Myriad Pro" pitchFamily="34" charset="0"/>
              </a:rPr>
              <a:t>Missão </a:t>
            </a:r>
          </a:p>
          <a:p>
            <a:pPr algn="l">
              <a:spcBef>
                <a:spcPts val="0"/>
              </a:spcBef>
            </a:pPr>
            <a:r>
              <a:rPr lang="pt-BR" sz="2400" dirty="0">
                <a:latin typeface="Myriad Pro" pitchFamily="34" charset="0"/>
              </a:rPr>
              <a:t>Assegurar o acesso à justiça, integral e gratuito aos necessitados, promovendo cidadania, com atendimento humanizado e de qualidade. </a:t>
            </a:r>
            <a:endParaRPr lang="pt-BR" sz="2400" dirty="0" smtClean="0">
              <a:latin typeface="Myriad Pro" pitchFamily="34" charset="0"/>
            </a:endParaRPr>
          </a:p>
          <a:p>
            <a:pPr algn="l">
              <a:spcBef>
                <a:spcPts val="0"/>
              </a:spcBef>
            </a:pPr>
            <a:endParaRPr lang="pt-BR" sz="2400" dirty="0">
              <a:latin typeface="Myriad Pro" pitchFamily="34" charset="0"/>
            </a:endParaRPr>
          </a:p>
          <a:p>
            <a:pPr algn="l">
              <a:spcBef>
                <a:spcPts val="0"/>
              </a:spcBef>
            </a:pPr>
            <a:r>
              <a:rPr lang="pt-BR" sz="2400" b="1" dirty="0">
                <a:latin typeface="Myriad Pro" pitchFamily="34" charset="0"/>
              </a:rPr>
              <a:t>Visão</a:t>
            </a:r>
          </a:p>
          <a:p>
            <a:pPr algn="l">
              <a:spcBef>
                <a:spcPts val="0"/>
              </a:spcBef>
            </a:pPr>
            <a:r>
              <a:rPr lang="pt-BR" sz="2400" dirty="0">
                <a:latin typeface="Myriad Pro" pitchFamily="34" charset="0"/>
              </a:rPr>
              <a:t>Ser referência no âmbito nacional como instituição de excelência na promoção do acesso à justiça, plenamente autônoma, de credibilidade e atuação efetiva em todo o Estado.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INKS_Apresentação Institucional-02.jpg"/>
          <p:cNvPicPr>
            <a:picLocks noChangeAspect="1"/>
          </p:cNvPicPr>
          <p:nvPr/>
        </p:nvPicPr>
        <p:blipFill>
          <a:blip r:embed="rId2" cstate="print"/>
          <a:srcRect l="6670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29684" cy="1012823"/>
          </a:xfrm>
        </p:spPr>
        <p:txBody>
          <a:bodyPr>
            <a:noAutofit/>
          </a:bodyPr>
          <a:lstStyle/>
          <a:p>
            <a:pPr algn="l"/>
            <a:r>
              <a:rPr lang="pt-BR" sz="3000" b="1" dirty="0" smtClean="0">
                <a:solidFill>
                  <a:srgbClr val="415028"/>
                </a:solidFill>
                <a:latin typeface="Myriad Pro" pitchFamily="34" charset="0"/>
                <a:cs typeface="Myriad Arabic" pitchFamily="50" charset="-78"/>
              </a:rPr>
              <a:t>Defensoria no Tocantins</a:t>
            </a:r>
            <a:endParaRPr lang="pt-BR" sz="3000" b="1" dirty="0">
              <a:solidFill>
                <a:srgbClr val="415028"/>
              </a:solidFill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2071678"/>
            <a:ext cx="4357718" cy="3424246"/>
          </a:xfrm>
        </p:spPr>
        <p:txBody>
          <a:bodyPr>
            <a:normAutofit lnSpcReduction="10000"/>
          </a:bodyPr>
          <a:lstStyle/>
          <a:p>
            <a:pPr algn="l"/>
            <a:r>
              <a:rPr lang="pt-BR" sz="2400" b="1" dirty="0" smtClean="0">
                <a:latin typeface="Myriad Pro" pitchFamily="34" charset="0"/>
              </a:rPr>
              <a:t>A DPE-TO está presente em 42 municípios do Tocantins, com:</a:t>
            </a:r>
          </a:p>
          <a:p>
            <a:pPr algn="l"/>
            <a:r>
              <a:rPr lang="pt-BR" sz="2400" b="1" dirty="0" smtClean="0">
                <a:latin typeface="Myriad Pro" pitchFamily="34" charset="0"/>
              </a:rPr>
              <a:t>09 Núcleos Regionais: </a:t>
            </a:r>
            <a:r>
              <a:rPr lang="pt-BR" sz="2400" dirty="0" err="1" smtClean="0">
                <a:latin typeface="Myriad Pro" pitchFamily="34" charset="0"/>
              </a:rPr>
              <a:t>Araguaína</a:t>
            </a:r>
            <a:r>
              <a:rPr lang="pt-BR" sz="2400" dirty="0" smtClean="0">
                <a:latin typeface="Myriad Pro" pitchFamily="34" charset="0"/>
              </a:rPr>
              <a:t>, </a:t>
            </a:r>
            <a:r>
              <a:rPr lang="pt-BR" sz="2400" dirty="0" err="1" smtClean="0">
                <a:latin typeface="Myriad Pro" pitchFamily="34" charset="0"/>
              </a:rPr>
              <a:t>Araguatins</a:t>
            </a:r>
            <a:r>
              <a:rPr lang="pt-BR" sz="2400" dirty="0" smtClean="0">
                <a:latin typeface="Myriad Pro" pitchFamily="34" charset="0"/>
              </a:rPr>
              <a:t>, </a:t>
            </a:r>
            <a:r>
              <a:rPr lang="pt-BR" sz="2400" dirty="0" err="1" smtClean="0">
                <a:latin typeface="Myriad Pro" pitchFamily="34" charset="0"/>
              </a:rPr>
              <a:t>Dianópolis</a:t>
            </a:r>
            <a:r>
              <a:rPr lang="pt-BR" sz="2400" dirty="0" smtClean="0">
                <a:latin typeface="Myriad Pro" pitchFamily="34" charset="0"/>
              </a:rPr>
              <a:t>, </a:t>
            </a:r>
            <a:r>
              <a:rPr lang="pt-BR" sz="2400" dirty="0" err="1" smtClean="0">
                <a:latin typeface="Myriad Pro" pitchFamily="34" charset="0"/>
              </a:rPr>
              <a:t>Guaraí</a:t>
            </a:r>
            <a:r>
              <a:rPr lang="pt-BR" sz="2400" dirty="0" smtClean="0">
                <a:latin typeface="Myriad Pro" pitchFamily="34" charset="0"/>
              </a:rPr>
              <a:t>, </a:t>
            </a:r>
            <a:r>
              <a:rPr lang="pt-BR" sz="2400" dirty="0" err="1" smtClean="0">
                <a:latin typeface="Myriad Pro" pitchFamily="34" charset="0"/>
              </a:rPr>
              <a:t>Gurupi</a:t>
            </a:r>
            <a:r>
              <a:rPr lang="pt-BR" sz="2400" dirty="0" smtClean="0">
                <a:latin typeface="Myriad Pro" pitchFamily="34" charset="0"/>
              </a:rPr>
              <a:t>, Palmas, Paraíso do Tocantins, Porto Nacional, </a:t>
            </a:r>
            <a:r>
              <a:rPr lang="pt-BR" sz="2400" dirty="0" err="1" smtClean="0">
                <a:latin typeface="Myriad Pro" pitchFamily="34" charset="0"/>
              </a:rPr>
              <a:t>Tocantinópolis</a:t>
            </a:r>
            <a:r>
              <a:rPr lang="pt-BR" sz="2400" dirty="0" smtClean="0">
                <a:latin typeface="Myriad Pro" pitchFamily="34" charset="0"/>
              </a:rPr>
              <a:t> e um Núcleo de Representação em Brasília.</a:t>
            </a:r>
          </a:p>
        </p:txBody>
      </p:sp>
      <p:pic>
        <p:nvPicPr>
          <p:cNvPr id="7" name="Imagem 6" descr="mapa regionais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714488"/>
            <a:ext cx="2986218" cy="42240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NKS_Apresentação Institucional-02.jpg"/>
          <p:cNvPicPr>
            <a:picLocks noChangeAspect="1"/>
          </p:cNvPicPr>
          <p:nvPr/>
        </p:nvPicPr>
        <p:blipFill>
          <a:blip r:embed="rId2" cstate="print"/>
          <a:srcRect l="6670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29684" cy="1012823"/>
          </a:xfrm>
        </p:spPr>
        <p:txBody>
          <a:bodyPr>
            <a:noAutofit/>
          </a:bodyPr>
          <a:lstStyle/>
          <a:p>
            <a:pPr algn="l"/>
            <a:r>
              <a:rPr lang="pt-BR" sz="3000" b="1" dirty="0" smtClean="0">
                <a:solidFill>
                  <a:srgbClr val="415028"/>
                </a:solidFill>
                <a:latin typeface="Myriad Pro" pitchFamily="34" charset="0"/>
                <a:cs typeface="Myriad Arabic" pitchFamily="50" charset="-78"/>
              </a:rPr>
              <a:t>Quem faz a Defensoria Pública</a:t>
            </a:r>
            <a:endParaRPr lang="pt-BR" sz="3000" b="1" dirty="0">
              <a:solidFill>
                <a:srgbClr val="415028"/>
              </a:solidFill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2000240"/>
            <a:ext cx="8358246" cy="3424246"/>
          </a:xfrm>
        </p:spPr>
        <p:txBody>
          <a:bodyPr>
            <a:noAutofit/>
          </a:bodyPr>
          <a:lstStyle/>
          <a:p>
            <a:pPr algn="l"/>
            <a:r>
              <a:rPr lang="pt-BR" sz="1800" b="1" smtClean="0">
                <a:latin typeface="Myriad Pro" pitchFamily="34" charset="0"/>
              </a:rPr>
              <a:t>110 </a:t>
            </a:r>
            <a:r>
              <a:rPr lang="pt-BR" sz="1800" b="1" dirty="0" smtClean="0">
                <a:latin typeface="Myriad Pro" pitchFamily="34" charset="0"/>
              </a:rPr>
              <a:t>Defensores Públicos </a:t>
            </a:r>
          </a:p>
          <a:p>
            <a:pPr algn="l"/>
            <a:r>
              <a:rPr lang="pt-BR" sz="1800" b="1" dirty="0" smtClean="0">
                <a:latin typeface="Myriad Pro" pitchFamily="34" charset="0"/>
              </a:rPr>
              <a:t>Aproximadamente 600 servidores: </a:t>
            </a:r>
          </a:p>
          <a:p>
            <a:pPr algn="l">
              <a:buFont typeface="Arial" pitchFamily="34" charset="0"/>
              <a:buChar char="•"/>
            </a:pPr>
            <a:r>
              <a:rPr lang="pt-BR" sz="1800" b="1" dirty="0">
                <a:latin typeface="Myriad Pro" pitchFamily="34" charset="0"/>
              </a:rPr>
              <a:t> </a:t>
            </a:r>
            <a:r>
              <a:rPr lang="pt-BR" sz="1800" b="1" dirty="0" smtClean="0">
                <a:latin typeface="Myriad Pro" pitchFamily="34" charset="0"/>
              </a:rPr>
              <a:t> Quadro Auxiliar de Servidores: </a:t>
            </a:r>
            <a:r>
              <a:rPr lang="pt-BR" sz="1800" dirty="0" smtClean="0">
                <a:latin typeface="Myriad Pro" pitchFamily="34" charset="0"/>
              </a:rPr>
              <a:t>analistas jurídicos, analistas em gestão especializados      (Administração, Biblioteconomia, Ciências Contábeis, Econômicas e Jurídicas, Estatística, Jornalismo, Psicologia, Pedagogia, Serviço Social, e Tecnologia da Informação), </a:t>
            </a:r>
          </a:p>
          <a:p>
            <a:pPr algn="l">
              <a:buFont typeface="Arial" pitchFamily="34" charset="0"/>
              <a:buChar char="•"/>
            </a:pPr>
            <a:r>
              <a:rPr lang="pt-BR" sz="1800" b="1" dirty="0" smtClean="0">
                <a:latin typeface="Myriad Pro" pitchFamily="34" charset="0"/>
              </a:rPr>
              <a:t>  Assistentes Administrativos;</a:t>
            </a:r>
          </a:p>
          <a:p>
            <a:pPr algn="l">
              <a:buFont typeface="Arial" pitchFamily="34" charset="0"/>
              <a:buChar char="•"/>
            </a:pPr>
            <a:r>
              <a:rPr lang="pt-BR" sz="1800" b="1" dirty="0" smtClean="0">
                <a:latin typeface="Myriad Pro" pitchFamily="34" charset="0"/>
              </a:rPr>
              <a:t>  Motoristas;</a:t>
            </a:r>
          </a:p>
          <a:p>
            <a:pPr algn="l">
              <a:buFont typeface="Arial" pitchFamily="34" charset="0"/>
              <a:buChar char="•"/>
            </a:pPr>
            <a:r>
              <a:rPr lang="pt-BR" sz="1800" b="1" dirty="0" smtClean="0">
                <a:latin typeface="Myriad Pro" pitchFamily="34" charset="0"/>
              </a:rPr>
              <a:t>  Oficiais de diligências;</a:t>
            </a:r>
          </a:p>
          <a:p>
            <a:pPr algn="l">
              <a:buFont typeface="Arial" pitchFamily="34" charset="0"/>
              <a:buChar char="•"/>
            </a:pPr>
            <a:r>
              <a:rPr lang="pt-BR" sz="1800" b="1" dirty="0" smtClean="0">
                <a:latin typeface="Myriad Pro" pitchFamily="34" charset="0"/>
              </a:rPr>
              <a:t>  Técnicos em informática;</a:t>
            </a:r>
          </a:p>
          <a:p>
            <a:pPr algn="l">
              <a:buFont typeface="Arial" pitchFamily="34" charset="0"/>
              <a:buChar char="•"/>
            </a:pPr>
            <a:r>
              <a:rPr lang="pt-BR" sz="1800" b="1" dirty="0" smtClean="0">
                <a:latin typeface="Myriad Pro" pitchFamily="34" charset="0"/>
              </a:rPr>
              <a:t>  Comissionados.</a:t>
            </a:r>
            <a:endParaRPr lang="pt-BR" sz="1800" b="1" dirty="0"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LINKS_Apresentação Institucional-02.jpg"/>
          <p:cNvPicPr>
            <a:picLocks noChangeAspect="1"/>
          </p:cNvPicPr>
          <p:nvPr/>
        </p:nvPicPr>
        <p:blipFill>
          <a:blip r:embed="rId2" cstate="print"/>
          <a:srcRect l="6670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29684" cy="1012823"/>
          </a:xfrm>
        </p:spPr>
        <p:txBody>
          <a:bodyPr>
            <a:noAutofit/>
          </a:bodyPr>
          <a:lstStyle/>
          <a:p>
            <a:pPr algn="l"/>
            <a:r>
              <a:rPr lang="pt-BR" sz="3000" b="1" dirty="0" smtClean="0">
                <a:solidFill>
                  <a:srgbClr val="415028"/>
                </a:solidFill>
                <a:latin typeface="Myriad Pro" pitchFamily="34" charset="0"/>
                <a:cs typeface="Myriad Arabic" pitchFamily="50" charset="-78"/>
              </a:rPr>
              <a:t>Áreas de Atuação</a:t>
            </a:r>
            <a:endParaRPr lang="pt-BR" sz="3000" b="1" dirty="0">
              <a:solidFill>
                <a:srgbClr val="415028"/>
              </a:solidFill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2000240"/>
            <a:ext cx="8358246" cy="1500198"/>
          </a:xfrm>
        </p:spPr>
        <p:txBody>
          <a:bodyPr>
            <a:normAutofit/>
          </a:bodyPr>
          <a:lstStyle/>
          <a:p>
            <a:pPr algn="l"/>
            <a:r>
              <a:rPr lang="pt-BR" sz="2000" dirty="0" smtClean="0">
                <a:latin typeface="Myriad Pro" pitchFamily="34" charset="0"/>
              </a:rPr>
              <a:t>Cível, família, fazenda pública, criminal, infância e juventude para atendimentos individuais, juizados especiais; </a:t>
            </a:r>
          </a:p>
          <a:p>
            <a:pPr algn="l"/>
            <a:r>
              <a:rPr lang="pt-BR" sz="2000" dirty="0" smtClean="0">
                <a:latin typeface="Myriad Pro" pitchFamily="34" charset="0"/>
              </a:rPr>
              <a:t>Conta ainda com suporte </a:t>
            </a:r>
            <a:r>
              <a:rPr lang="pt-BR" sz="2000" dirty="0" err="1" smtClean="0">
                <a:latin typeface="Myriad Pro" pitchFamily="34" charset="0"/>
              </a:rPr>
              <a:t>sociojurídico</a:t>
            </a:r>
            <a:r>
              <a:rPr lang="pt-BR" sz="2000" dirty="0" smtClean="0">
                <a:latin typeface="Myriad Pro" pitchFamily="34" charset="0"/>
              </a:rPr>
              <a:t> com acompanhamento da equipe multidisciplinar formada por psicólogo, assistente social e pedagogo.  </a:t>
            </a:r>
            <a:endParaRPr lang="pt-BR" sz="2000" dirty="0">
              <a:latin typeface="Myriad Pro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500035" y="3571876"/>
            <a:ext cx="8286807" cy="2743739"/>
            <a:chOff x="500034" y="3786190"/>
            <a:chExt cx="8743889" cy="2895077"/>
          </a:xfrm>
        </p:grpSpPr>
        <p:pic>
          <p:nvPicPr>
            <p:cNvPr id="6" name="Imagem 5" descr="07.11.12 Comunidade Quilombola São Joaquim e Lajinha munic. Porto Alegre do To DSC_434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3768" y="5286388"/>
              <a:ext cx="2100155" cy="1394879"/>
            </a:xfrm>
            <a:prstGeom prst="rect">
              <a:avLst/>
            </a:prstGeom>
          </p:spPr>
        </p:pic>
        <p:pic>
          <p:nvPicPr>
            <p:cNvPr id="7" name="Imagem 6" descr="08.11.12 Comunidade Baião munic. Almas DSC_4466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9190" y="5286388"/>
              <a:ext cx="2100155" cy="1394879"/>
            </a:xfrm>
            <a:prstGeom prst="rect">
              <a:avLst/>
            </a:prstGeom>
          </p:spPr>
        </p:pic>
        <p:pic>
          <p:nvPicPr>
            <p:cNvPr id="8" name="Imagem 7" descr="20.11.2014_Audiência Pública -Paranã - Comunidade Quilombola DSC_883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612" y="5286388"/>
              <a:ext cx="2100155" cy="1394879"/>
            </a:xfrm>
            <a:prstGeom prst="rect">
              <a:avLst/>
            </a:prstGeom>
          </p:spPr>
        </p:pic>
        <p:pic>
          <p:nvPicPr>
            <p:cNvPr id="9" name="Imagem 8" descr="25.09.2014_Comunidade Quilombola_Manoel João e Currulino DSC_547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034" y="5286388"/>
              <a:ext cx="2100155" cy="1394879"/>
            </a:xfrm>
            <a:prstGeom prst="rect">
              <a:avLst/>
            </a:prstGeom>
          </p:spPr>
        </p:pic>
        <p:pic>
          <p:nvPicPr>
            <p:cNvPr id="10" name="Imagem 9" descr="Atendimento na Vila Agrotins Foto Loise Maria agosto de 2015 DSC_0039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43768" y="3786190"/>
              <a:ext cx="2100155" cy="1394879"/>
            </a:xfrm>
            <a:prstGeom prst="rect">
              <a:avLst/>
            </a:prstGeom>
          </p:spPr>
        </p:pic>
        <p:pic>
          <p:nvPicPr>
            <p:cNvPr id="11" name="Imagem 10" descr="Comunidade Quilombola Clara em Paranã Foto Loise Maria (9)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29190" y="3786190"/>
              <a:ext cx="2100155" cy="1394879"/>
            </a:xfrm>
            <a:prstGeom prst="rect">
              <a:avLst/>
            </a:prstGeom>
          </p:spPr>
        </p:pic>
        <p:pic>
          <p:nvPicPr>
            <p:cNvPr id="12" name="Imagem 11" descr="Comunidade Quilombola Clara em Paranã Foto Loise Maria (10)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14612" y="3786190"/>
              <a:ext cx="2100155" cy="1394879"/>
            </a:xfrm>
            <a:prstGeom prst="rect">
              <a:avLst/>
            </a:prstGeom>
          </p:spPr>
        </p:pic>
        <p:pic>
          <p:nvPicPr>
            <p:cNvPr id="13" name="Imagem 12" descr="IMG_5810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0034" y="3786190"/>
              <a:ext cx="2100155" cy="14001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INKS_Apresentação Institucional-02.jpg"/>
          <p:cNvPicPr>
            <a:picLocks noChangeAspect="1"/>
          </p:cNvPicPr>
          <p:nvPr/>
        </p:nvPicPr>
        <p:blipFill>
          <a:blip r:embed="rId2" cstate="print"/>
          <a:srcRect l="6670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29684" cy="1012823"/>
          </a:xfrm>
        </p:spPr>
        <p:txBody>
          <a:bodyPr>
            <a:noAutofit/>
          </a:bodyPr>
          <a:lstStyle/>
          <a:p>
            <a:pPr algn="l"/>
            <a:r>
              <a:rPr lang="pt-BR" sz="3000" b="1" dirty="0" smtClean="0">
                <a:solidFill>
                  <a:srgbClr val="415028"/>
                </a:solidFill>
                <a:latin typeface="Myriad Pro" pitchFamily="34" charset="0"/>
                <a:cs typeface="Myriad Arabic" pitchFamily="50" charset="-78"/>
              </a:rPr>
              <a:t>Áreas de Atuação</a:t>
            </a:r>
            <a:endParaRPr lang="pt-BR" sz="3000" b="1" dirty="0">
              <a:solidFill>
                <a:srgbClr val="415028"/>
              </a:solidFill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1857364"/>
            <a:ext cx="8715404" cy="428628"/>
          </a:xfrm>
        </p:spPr>
        <p:txBody>
          <a:bodyPr>
            <a:normAutofit/>
          </a:bodyPr>
          <a:lstStyle/>
          <a:p>
            <a:pPr algn="l"/>
            <a:r>
              <a:rPr lang="pt-BR" sz="2200" b="1" dirty="0" smtClean="0">
                <a:latin typeface="Myriad Pro" pitchFamily="34" charset="0"/>
              </a:rPr>
              <a:t>As demandas coletivas são acolhidas pelos Núcleos Especializados: </a:t>
            </a:r>
            <a:endParaRPr lang="pt-BR" sz="2200" b="1" dirty="0">
              <a:latin typeface="Myriad Pro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28596" y="2285992"/>
            <a:ext cx="8358246" cy="3000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t-BR" sz="1400" dirty="0">
                <a:solidFill>
                  <a:srgbClr val="898989"/>
                </a:solidFill>
                <a:latin typeface="Myriad Pro" pitchFamily="34" charset="0"/>
              </a:rPr>
              <a:t>NUJURI - Tribunal do Júri</a:t>
            </a:r>
          </a:p>
          <a:p>
            <a:r>
              <a:rPr lang="pt-BR" sz="1400" dirty="0">
                <a:solidFill>
                  <a:srgbClr val="898989"/>
                </a:solidFill>
                <a:latin typeface="Myriad Pro" pitchFamily="34" charset="0"/>
              </a:rPr>
              <a:t>NUSA - Defesa da Saúde</a:t>
            </a:r>
          </a:p>
          <a:p>
            <a:r>
              <a:rPr lang="pt-BR" sz="1400" dirty="0">
                <a:solidFill>
                  <a:srgbClr val="898989"/>
                </a:solidFill>
                <a:latin typeface="Myriad Pro" pitchFamily="34" charset="0"/>
              </a:rPr>
              <a:t>DPAGRA - Defensoria Pública Agrária</a:t>
            </a:r>
          </a:p>
          <a:p>
            <a:r>
              <a:rPr lang="pt-BR" sz="1400" dirty="0">
                <a:solidFill>
                  <a:srgbClr val="898989"/>
                </a:solidFill>
                <a:latin typeface="Myriad Pro" pitchFamily="34" charset="0"/>
              </a:rPr>
              <a:t>NADEP - Assistência e Defesa ao Preso</a:t>
            </a:r>
          </a:p>
          <a:p>
            <a:r>
              <a:rPr lang="pt-BR" sz="1400" dirty="0">
                <a:solidFill>
                  <a:srgbClr val="898989"/>
                </a:solidFill>
                <a:latin typeface="Myriad Pro" pitchFamily="34" charset="0"/>
              </a:rPr>
              <a:t>NDDH - Defesa dos Direitos Humanos</a:t>
            </a:r>
          </a:p>
          <a:p>
            <a:r>
              <a:rPr lang="pt-BR" sz="1400" dirty="0">
                <a:solidFill>
                  <a:srgbClr val="898989"/>
                </a:solidFill>
                <a:latin typeface="Myriad Pro" pitchFamily="34" charset="0"/>
              </a:rPr>
              <a:t>NUDECA - Direitos da Criança e Adolescente</a:t>
            </a:r>
          </a:p>
          <a:p>
            <a:r>
              <a:rPr lang="pt-BR" sz="1400" dirty="0">
                <a:solidFill>
                  <a:srgbClr val="898989"/>
                </a:solidFill>
                <a:latin typeface="Myriad Pro" pitchFamily="34" charset="0"/>
              </a:rPr>
              <a:t>NUDEM - Defesa dos Direitos da Mulher</a:t>
            </a:r>
          </a:p>
          <a:p>
            <a:r>
              <a:rPr lang="pt-BR" sz="1400" dirty="0">
                <a:solidFill>
                  <a:srgbClr val="898989"/>
                </a:solidFill>
                <a:latin typeface="Myriad Pro" pitchFamily="34" charset="0"/>
              </a:rPr>
              <a:t>NUDECON - Defesa do Consumidor</a:t>
            </a:r>
          </a:p>
          <a:p>
            <a:r>
              <a:rPr lang="pt-BR" sz="1400" dirty="0">
                <a:solidFill>
                  <a:srgbClr val="898989"/>
                </a:solidFill>
                <a:latin typeface="Myriad Pro" pitchFamily="34" charset="0"/>
              </a:rPr>
              <a:t>NUMECON - Mediação e Conciliação</a:t>
            </a:r>
          </a:p>
          <a:p>
            <a:r>
              <a:rPr lang="pt-BR" sz="1400" dirty="0" err="1">
                <a:solidFill>
                  <a:srgbClr val="898989"/>
                </a:solidFill>
                <a:latin typeface="Myriad Pro" pitchFamily="34" charset="0"/>
              </a:rPr>
              <a:t>NUAmac</a:t>
            </a:r>
            <a:r>
              <a:rPr lang="pt-BR" sz="1400" dirty="0">
                <a:solidFill>
                  <a:srgbClr val="898989"/>
                </a:solidFill>
                <a:latin typeface="Myriad Pro" pitchFamily="34" charset="0"/>
              </a:rPr>
              <a:t> Palmas – Núcleos Aplicados das Minorias e Ações Coletivas</a:t>
            </a:r>
          </a:p>
          <a:p>
            <a:r>
              <a:rPr lang="pt-BR" sz="1400" dirty="0" err="1">
                <a:solidFill>
                  <a:srgbClr val="898989"/>
                </a:solidFill>
                <a:latin typeface="Myriad Pro" pitchFamily="34" charset="0"/>
              </a:rPr>
              <a:t>NUAmac</a:t>
            </a:r>
            <a:r>
              <a:rPr lang="pt-BR" sz="1400" dirty="0">
                <a:solidFill>
                  <a:srgbClr val="898989"/>
                </a:solidFill>
                <a:latin typeface="Myriad Pro" pitchFamily="34" charset="0"/>
              </a:rPr>
              <a:t> </a:t>
            </a:r>
            <a:r>
              <a:rPr lang="pt-BR" sz="1400" dirty="0" err="1">
                <a:solidFill>
                  <a:srgbClr val="898989"/>
                </a:solidFill>
                <a:latin typeface="Myriad Pro" pitchFamily="34" charset="0"/>
              </a:rPr>
              <a:t>Gurupi</a:t>
            </a:r>
            <a:r>
              <a:rPr lang="pt-BR" sz="1400" dirty="0">
                <a:solidFill>
                  <a:srgbClr val="898989"/>
                </a:solidFill>
                <a:latin typeface="Myriad Pro" pitchFamily="34" charset="0"/>
              </a:rPr>
              <a:t> – Núcleos Aplicados das Minorias e Ações Coletivas</a:t>
            </a:r>
          </a:p>
          <a:p>
            <a:r>
              <a:rPr lang="pt-BR" sz="1400" dirty="0" err="1">
                <a:solidFill>
                  <a:srgbClr val="898989"/>
                </a:solidFill>
                <a:latin typeface="Myriad Pro" pitchFamily="34" charset="0"/>
              </a:rPr>
              <a:t>NUAmac</a:t>
            </a:r>
            <a:r>
              <a:rPr lang="pt-BR" sz="1400" dirty="0">
                <a:solidFill>
                  <a:srgbClr val="898989"/>
                </a:solidFill>
                <a:latin typeface="Myriad Pro" pitchFamily="34" charset="0"/>
              </a:rPr>
              <a:t> </a:t>
            </a:r>
            <a:r>
              <a:rPr lang="pt-BR" sz="1400" dirty="0" err="1">
                <a:solidFill>
                  <a:srgbClr val="898989"/>
                </a:solidFill>
                <a:latin typeface="Myriad Pro" pitchFamily="34" charset="0"/>
              </a:rPr>
              <a:t>Araguaína</a:t>
            </a:r>
            <a:r>
              <a:rPr lang="pt-BR" sz="1400" dirty="0">
                <a:solidFill>
                  <a:srgbClr val="898989"/>
                </a:solidFill>
                <a:latin typeface="Myriad Pro" pitchFamily="34" charset="0"/>
              </a:rPr>
              <a:t> – Núcleos Aplicados das Minorias e Ações Coletivas</a:t>
            </a:r>
          </a:p>
          <a:p>
            <a:r>
              <a:rPr lang="pt-BR" sz="1400" dirty="0" err="1">
                <a:solidFill>
                  <a:srgbClr val="898989"/>
                </a:solidFill>
                <a:latin typeface="Myriad Pro" pitchFamily="34" charset="0"/>
              </a:rPr>
              <a:t>NUAmac</a:t>
            </a:r>
            <a:r>
              <a:rPr lang="pt-BR" sz="1400" dirty="0">
                <a:solidFill>
                  <a:srgbClr val="898989"/>
                </a:solidFill>
                <a:latin typeface="Myriad Pro" pitchFamily="34" charset="0"/>
              </a:rPr>
              <a:t> </a:t>
            </a:r>
            <a:r>
              <a:rPr lang="pt-BR" sz="1400" dirty="0" err="1">
                <a:solidFill>
                  <a:srgbClr val="898989"/>
                </a:solidFill>
                <a:latin typeface="Myriad Pro" pitchFamily="34" charset="0"/>
              </a:rPr>
              <a:t>Dianópolis</a:t>
            </a:r>
            <a:r>
              <a:rPr lang="pt-BR" sz="1400" dirty="0">
                <a:solidFill>
                  <a:srgbClr val="898989"/>
                </a:solidFill>
                <a:latin typeface="Myriad Pro" pitchFamily="34" charset="0"/>
              </a:rPr>
              <a:t> – Núcleos Aplicados das Minorias e Ações Coletivas</a:t>
            </a:r>
          </a:p>
          <a:p>
            <a:r>
              <a:rPr lang="pt-BR" sz="1400" dirty="0">
                <a:solidFill>
                  <a:srgbClr val="898989"/>
                </a:solidFill>
                <a:latin typeface="Myriad Pro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NKS_Apresentação Institucional-02.jpg"/>
          <p:cNvPicPr>
            <a:picLocks noChangeAspect="1"/>
          </p:cNvPicPr>
          <p:nvPr/>
        </p:nvPicPr>
        <p:blipFill>
          <a:blip r:embed="rId2" cstate="print"/>
          <a:srcRect l="6670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29684" cy="1012823"/>
          </a:xfrm>
        </p:spPr>
        <p:txBody>
          <a:bodyPr>
            <a:noAutofit/>
          </a:bodyPr>
          <a:lstStyle/>
          <a:p>
            <a:pPr algn="l"/>
            <a:r>
              <a:rPr lang="pt-BR" sz="3000" b="1" dirty="0" smtClean="0">
                <a:solidFill>
                  <a:srgbClr val="415028"/>
                </a:solidFill>
                <a:latin typeface="Myriad Pro" pitchFamily="34" charset="0"/>
                <a:cs typeface="Myriad Arabic" pitchFamily="50" charset="-78"/>
              </a:rPr>
              <a:t>Quem é o Defensor Público?</a:t>
            </a:r>
            <a:endParaRPr lang="pt-BR" sz="3000" b="1" dirty="0">
              <a:solidFill>
                <a:srgbClr val="415028"/>
              </a:solidFill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2071678"/>
            <a:ext cx="8358246" cy="3424246"/>
          </a:xfrm>
        </p:spPr>
        <p:txBody>
          <a:bodyPr>
            <a:noAutofit/>
          </a:bodyPr>
          <a:lstStyle/>
          <a:p>
            <a:pPr algn="l"/>
            <a:r>
              <a:rPr lang="pt-BR" sz="2000" dirty="0">
                <a:latin typeface="Myriad Pro" pitchFamily="34" charset="0"/>
              </a:rPr>
              <a:t>O Defensor Público presta assistência jurídica integral e gratuita, facilitando o acesso do cidadão aos seus direitos. Atua na defesa daqueles que precisam acessar a justiça, mas não possuem condições financeiras de pagar um advogado.</a:t>
            </a:r>
          </a:p>
          <a:p>
            <a:pPr algn="l"/>
            <a:r>
              <a:rPr lang="pt-BR" sz="2000" dirty="0">
                <a:latin typeface="Myriad Pro" pitchFamily="34" charset="0"/>
              </a:rPr>
              <a:t>O papel do Defensor Público é essencial para orientar, conciliar e, se for o caso, ajuizar ações, equilibrando as partes da sociedade, de modo que todos tenham acesso integral aos seus direitos. </a:t>
            </a:r>
          </a:p>
          <a:p>
            <a:pPr algn="l"/>
            <a:r>
              <a:rPr lang="pt-BR" sz="2000" dirty="0">
                <a:latin typeface="Myriad Pro" pitchFamily="34" charset="0"/>
              </a:rPr>
              <a:t>São considerados “agentes políticos de transformação social”, pela relevância e abrangência da função que exercem.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NKS_Apresentação Institucional-02.jpg"/>
          <p:cNvPicPr>
            <a:picLocks noChangeAspect="1"/>
          </p:cNvPicPr>
          <p:nvPr/>
        </p:nvPicPr>
        <p:blipFill>
          <a:blip r:embed="rId2" cstate="print"/>
          <a:srcRect l="6670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29684" cy="1012823"/>
          </a:xfrm>
        </p:spPr>
        <p:txBody>
          <a:bodyPr>
            <a:noAutofit/>
          </a:bodyPr>
          <a:lstStyle/>
          <a:p>
            <a:pPr algn="l"/>
            <a:r>
              <a:rPr lang="pt-BR" sz="3000" b="1" dirty="0" smtClean="0">
                <a:solidFill>
                  <a:srgbClr val="415028"/>
                </a:solidFill>
                <a:latin typeface="Myriad Pro" pitchFamily="34" charset="0"/>
                <a:cs typeface="Myriad Arabic" pitchFamily="50" charset="-78"/>
              </a:rPr>
              <a:t>Carreira</a:t>
            </a:r>
            <a:endParaRPr lang="pt-BR" sz="3000" b="1" dirty="0">
              <a:solidFill>
                <a:srgbClr val="415028"/>
              </a:solidFill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2214554"/>
            <a:ext cx="8358246" cy="3424246"/>
          </a:xfrm>
        </p:spPr>
        <p:txBody>
          <a:bodyPr>
            <a:normAutofit/>
          </a:bodyPr>
          <a:lstStyle/>
          <a:p>
            <a:pPr algn="l"/>
            <a:r>
              <a:rPr lang="pt-BR" sz="2200" dirty="0">
                <a:latin typeface="Myriad Pro" pitchFamily="34" charset="0"/>
              </a:rPr>
              <a:t>O ingresso na carreira se dá por meio de concurso público de provas e títulos, por bacharéis em Direito. </a:t>
            </a:r>
          </a:p>
          <a:p>
            <a:pPr algn="l"/>
            <a:r>
              <a:rPr lang="pt-BR" sz="2200" dirty="0">
                <a:latin typeface="Myriad Pro" pitchFamily="34" charset="0"/>
              </a:rPr>
              <a:t>O Defensor Público goza de independência funcional no desempenho de suas atribuições legais e possui prerrogativas similares a juízes e promotores. No exercício de sua função em prestar orientação e assistência gratuita à população carente, os Defensores Públicos não podem advogar fora das atribuições institucionais.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534</Words>
  <Application>Microsoft Office PowerPoint</Application>
  <PresentationFormat>Apresentação na tela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Defensoria Pública do Estado do Tocantins  Um Direito seu</vt:lpstr>
      <vt:lpstr>Instituição</vt:lpstr>
      <vt:lpstr>Defensoria no Tocantins</vt:lpstr>
      <vt:lpstr>Quem faz a Defensoria Pública</vt:lpstr>
      <vt:lpstr>Áreas de Atuação</vt:lpstr>
      <vt:lpstr>Áreas de Atuação</vt:lpstr>
      <vt:lpstr>Quem é o Defensor Público?</vt:lpstr>
      <vt:lpstr>Carreira</vt:lpstr>
      <vt:lpstr>Atendimento Quem pode ser atendido?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vinicius.of</dc:creator>
  <cp:lastModifiedBy>vinicius.of</cp:lastModifiedBy>
  <cp:revision>14</cp:revision>
  <dcterms:created xsi:type="dcterms:W3CDTF">2017-08-14T17:39:43Z</dcterms:created>
  <dcterms:modified xsi:type="dcterms:W3CDTF">2019-05-21T14:15:49Z</dcterms:modified>
</cp:coreProperties>
</file>